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95" r:id="rId12"/>
    <p:sldId id="264" r:id="rId13"/>
    <p:sldId id="293" r:id="rId14"/>
    <p:sldId id="296" r:id="rId15"/>
    <p:sldId id="267" r:id="rId16"/>
    <p:sldId id="268" r:id="rId17"/>
    <p:sldId id="269" r:id="rId18"/>
    <p:sldId id="297" r:id="rId19"/>
    <p:sldId id="294" r:id="rId20"/>
    <p:sldId id="288" r:id="rId21"/>
    <p:sldId id="279" r:id="rId22"/>
    <p:sldId id="280" r:id="rId23"/>
    <p:sldId id="281" r:id="rId24"/>
    <p:sldId id="282" r:id="rId25"/>
    <p:sldId id="284" r:id="rId26"/>
    <p:sldId id="285" r:id="rId27"/>
    <p:sldId id="286" r:id="rId28"/>
    <p:sldId id="287" r:id="rId29"/>
    <p:sldId id="289" r:id="rId30"/>
    <p:sldId id="291" r:id="rId31"/>
    <p:sldId id="290" r:id="rId32"/>
    <p:sldId id="275" r:id="rId33"/>
    <p:sldId id="273" r:id="rId34"/>
    <p:sldId id="292" r:id="rId35"/>
    <p:sldId id="278" r:id="rId36"/>
  </p:sldIdLst>
  <p:sldSz cx="9144000" cy="5143500" type="screen16x9"/>
  <p:notesSz cx="6858000" cy="9144000"/>
  <p:embeddedFontLst>
    <p:embeddedFont>
      <p:font typeface="Roboto"/>
      <p:regular r:id="rId40"/>
    </p:embeddedFont>
    <p:embeddedFont>
      <p:font typeface="Perpetua Titling MT" panose="02020502060505020804" pitchFamily="18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8E92753-B42E-4F32-A10B-6D430FE087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0" d="100"/>
          <a:sy n="110" d="100"/>
        </p:scale>
        <p:origin x="658" y="2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font" Target="fonts/font2.fntdata"/><Relationship Id="rId40" Type="http://schemas.openxmlformats.org/officeDocument/2006/relationships/font" Target="fonts/font1.fntdata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c6ef20555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c6ef20555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c6ef20555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c6ef20555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c6ef20555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c6ef20555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c6ef20555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c6ef20555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c6ef20555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c6ef20555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c6ef20555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c6ef20555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c6ef20555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c6ef20555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c6ef20555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c6ef20555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c6ef20555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c6ef20555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c6ef20555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c6ef20555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c6ef205557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c6ef205557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c6ef20555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c6ef20555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c6ef205557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c6ef205557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c6ef205557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c6ef205557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6f73a04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6f73a04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c6d681f06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c6d681f06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c6d681f06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c6d681f06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c6ef20555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c6ef20555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c6d681f06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c6d681f06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c6ef20555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c6ef20555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c6ef20555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c6ef20555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7" Type="http://schemas.openxmlformats.org/officeDocument/2006/relationships/slideLayout" Target="../slideLayouts/slideLayout5.xml"/><Relationship Id="rId6" Type="http://schemas.openxmlformats.org/officeDocument/2006/relationships/hyperlink" Target="https://www.frase.io/blog/20-applications-of-automatic-summarization-in-the-enterprise" TargetMode="External"/><Relationship Id="rId5" Type="http://schemas.openxmlformats.org/officeDocument/2006/relationships/hyperlink" Target="https://online.visual-paradigm.com/" TargetMode="External"/><Relationship Id="rId4" Type="http://schemas.openxmlformats.org/officeDocument/2006/relationships/hyperlink" Target="https://lucid.app/lucidchart" TargetMode="External"/><Relationship Id="rId3" Type="http://schemas.openxmlformats.org/officeDocument/2006/relationships/hyperlink" Target="https://broutonlab.com/ghost/content/images/blog/summarization-of-medical-texts-machine-learning/abstractive-summarization-using-machine-learning.jpg" TargetMode="External"/><Relationship Id="rId2" Type="http://schemas.openxmlformats.org/officeDocument/2006/relationships/hyperlink" Target="https://broutonlab.com/ghost/content/images/blog/summarization-of-medical-texts-machine-learning/summarization-of-medical-texts-machine-learning.jpg" TargetMode="External"/><Relationship Id="rId1" Type="http://schemas.openxmlformats.org/officeDocument/2006/relationships/hyperlink" Target="https://www.rapidtables.com/tools/pie-chart.html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428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Perpetua Titling MT" panose="02020502060505020804" pitchFamily="18" charset="0"/>
              </a:rPr>
              <a:t>Short News Portal</a:t>
            </a:r>
            <a:endParaRPr b="1" dirty="0">
              <a:latin typeface="Perpetua Titling MT" panose="02020502060505020804" pitchFamily="18" charset="0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182706" y="1717964"/>
            <a:ext cx="3613439" cy="2528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smtClean="0"/>
              <a:t>Supervised By : </a:t>
            </a:r>
            <a:endParaRPr lang="en-GB" sz="2400" b="1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400" dirty="0" smtClean="0"/>
          </a:p>
          <a:p>
            <a:pPr marL="0" lvl="0" indent="0"/>
            <a:r>
              <a:rPr lang="sv-SE" b="1" dirty="0"/>
              <a:t>Dr. K. M. Azharul Hasan</a:t>
            </a:r>
            <a:endParaRPr lang="sv-SE" b="1" dirty="0"/>
          </a:p>
          <a:p>
            <a:pPr marL="0" lvl="0" indent="0"/>
            <a:r>
              <a:rPr lang="sv-SE" b="1" dirty="0" smtClean="0"/>
              <a:t>Professor,</a:t>
            </a:r>
            <a:endParaRPr lang="sv-SE" b="1" dirty="0" smtClean="0"/>
          </a:p>
          <a:p>
            <a:pPr marL="0" lvl="0" indent="0"/>
            <a:r>
              <a:rPr lang="sv-SE" b="1" dirty="0" smtClean="0"/>
              <a:t>Department of Computer Science &amp; Engineering</a:t>
            </a:r>
            <a:endParaRPr lang="sv-SE" b="1" dirty="0" smtClean="0"/>
          </a:p>
          <a:p>
            <a:pPr marL="0" lvl="0" indent="0"/>
            <a:r>
              <a:rPr lang="sv-SE" b="1" dirty="0" smtClean="0"/>
              <a:t>Khulna University of Engineering &amp; Tecnology (KUET)</a:t>
            </a:r>
            <a:endParaRPr lang="sv-SE" b="1" dirty="0" smtClean="0"/>
          </a:p>
          <a:p>
            <a:pPr marL="0" lvl="0" indent="0"/>
            <a:endParaRPr lang="en-GB" b="1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" name="Google Shape;68;p13"/>
          <p:cNvSpPr txBox="1"/>
          <p:nvPr/>
        </p:nvSpPr>
        <p:spPr>
          <a:xfrm>
            <a:off x="4999186" y="1717963"/>
            <a:ext cx="3613439" cy="288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2400" b="1" dirty="0" smtClean="0"/>
              <a:t>Submitted By : </a:t>
            </a:r>
            <a:endParaRPr lang="en-US" sz="2400" b="1" dirty="0" smtClean="0"/>
          </a:p>
          <a:p>
            <a:pPr marL="0" indent="0"/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Abdullah Al </a:t>
            </a:r>
            <a:r>
              <a:rPr lang="en-US" b="1" dirty="0" err="1" smtClean="0"/>
              <a:t>Shafi</a:t>
            </a:r>
            <a:endParaRPr lang="en-US" b="1" dirty="0" smtClean="0"/>
          </a:p>
          <a:p>
            <a:pPr marL="0" indent="0"/>
            <a:r>
              <a:rPr lang="en-US" b="1" dirty="0"/>
              <a:t>	</a:t>
            </a:r>
            <a:r>
              <a:rPr lang="en-US" b="1" dirty="0" smtClean="0"/>
              <a:t>Roll: 1807004</a:t>
            </a:r>
            <a:endParaRPr lang="en-US" b="1" dirty="0" smtClean="0"/>
          </a:p>
          <a:p>
            <a:pPr marL="0" indent="0"/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/>
              <a:t>Ankan</a:t>
            </a:r>
            <a:r>
              <a:rPr lang="en-US" b="1" dirty="0" smtClean="0"/>
              <a:t> </a:t>
            </a:r>
            <a:r>
              <a:rPr lang="en-US" b="1" dirty="0" err="1" smtClean="0"/>
              <a:t>Saha</a:t>
            </a:r>
            <a:endParaRPr lang="en-US" b="1" dirty="0" smtClean="0"/>
          </a:p>
          <a:p>
            <a:pPr marL="0" indent="0"/>
            <a:r>
              <a:rPr lang="en-US" b="1" dirty="0" smtClean="0"/>
              <a:t>	Roll: 1807060</a:t>
            </a:r>
            <a:endParaRPr lang="en-US" b="1" dirty="0" smtClean="0"/>
          </a:p>
          <a:p>
            <a:pPr marL="0" indent="0"/>
            <a:endParaRPr lang="en-US" b="1" dirty="0"/>
          </a:p>
          <a:p>
            <a:pPr marL="0" indent="0"/>
            <a:r>
              <a:rPr lang="en-US" b="1" dirty="0" smtClean="0"/>
              <a:t>3</a:t>
            </a:r>
            <a:r>
              <a:rPr lang="en-US" b="1" baseline="30000" dirty="0" smtClean="0"/>
              <a:t>rd</a:t>
            </a:r>
            <a:r>
              <a:rPr lang="en-US" b="1" dirty="0" smtClean="0"/>
              <a:t> Year 2</a:t>
            </a:r>
            <a:r>
              <a:rPr lang="en-US" b="1" baseline="30000" dirty="0" smtClean="0"/>
              <a:t>nd</a:t>
            </a:r>
            <a:r>
              <a:rPr lang="en-US" b="1" dirty="0" smtClean="0"/>
              <a:t> </a:t>
            </a:r>
            <a:r>
              <a:rPr lang="en-US" b="1" dirty="0" err="1" smtClean="0"/>
              <a:t>semester</a:t>
            </a:r>
            <a:endParaRPr lang="en-US" b="1" dirty="0" smtClean="0"/>
          </a:p>
          <a:p>
            <a:pPr marL="0" indent="0"/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 dirty="0"/>
              <a:t>Methodology(Cont’d)</a:t>
            </a:r>
            <a:endParaRPr sz="2600" b="1" dirty="0"/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1"/>
          <a:srcRect b="4370"/>
          <a:stretch>
            <a:fillRect/>
          </a:stretch>
        </p:blipFill>
        <p:spPr>
          <a:xfrm>
            <a:off x="2358813" y="738150"/>
            <a:ext cx="4305473" cy="380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2131225" y="4667250"/>
            <a:ext cx="77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98250" y="4667250"/>
            <a:ext cx="882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Figure : Flowchart of Term Frequency(TF) Algorithm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 dirty="0"/>
              <a:t>Methodology(Cont’d)</a:t>
            </a:r>
            <a:endParaRPr sz="2600" b="1" dirty="0"/>
          </a:p>
        </p:txBody>
      </p:sp>
      <p:sp>
        <p:nvSpPr>
          <p:cNvPr id="119" name="Google Shape;119;p21"/>
          <p:cNvSpPr txBox="1"/>
          <p:nvPr/>
        </p:nvSpPr>
        <p:spPr>
          <a:xfrm>
            <a:off x="2131225" y="4667250"/>
            <a:ext cx="77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039090"/>
            <a:ext cx="8696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text = “Machine learning is a field of inquiry . Machine learning is  a part artificial intelligence . Machine learning algorithm build model.”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35528" y="2154382"/>
          <a:ext cx="1226128" cy="2466109"/>
        </p:xfrm>
        <a:graphic>
          <a:graphicData uri="http://schemas.openxmlformats.org/drawingml/2006/table">
            <a:tbl>
              <a:tblPr firstRow="1" bandRow="1">
                <a:tableStyleId>{88E92753-B42E-4F32-A10B-6D430FE0870E}</a:tableStyleId>
              </a:tblPr>
              <a:tblGrid>
                <a:gridCol w="817417"/>
                <a:gridCol w="408711"/>
              </a:tblGrid>
              <a:tr h="31865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machine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3</a:t>
                      </a:r>
                      <a:endParaRPr lang="en-US" sz="1000" b="0" dirty="0"/>
                    </a:p>
                  </a:txBody>
                  <a:tcPr/>
                </a:tc>
              </a:tr>
              <a:tr h="31088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learning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/>
                </a:tc>
              </a:tr>
              <a:tr h="31088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inquiry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</a:tr>
              <a:tr h="31088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artificial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</a:tr>
              <a:tr h="31473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intelligence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</a:tr>
              <a:tr h="31088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algorithms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</a:tr>
              <a:tr h="31088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build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</a:tr>
              <a:tr h="27829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model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598" y="1752600"/>
            <a:ext cx="1219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w</a:t>
            </a:r>
            <a:r>
              <a:rPr lang="en-US" sz="1000" dirty="0" smtClean="0"/>
              <a:t>ord frequencies</a:t>
            </a:r>
            <a:endParaRPr lang="en-US" sz="10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085110" y="2189292"/>
          <a:ext cx="1510146" cy="2424454"/>
        </p:xfrm>
        <a:graphic>
          <a:graphicData uri="http://schemas.openxmlformats.org/drawingml/2006/table">
            <a:tbl>
              <a:tblPr firstRow="1" bandRow="1">
                <a:tableStyleId>{88E92753-B42E-4F32-A10B-6D430FE0870E}</a:tableStyleId>
              </a:tblPr>
              <a:tblGrid>
                <a:gridCol w="1006761"/>
                <a:gridCol w="503385"/>
              </a:tblGrid>
              <a:tr h="3132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machine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</a:t>
                      </a:r>
                      <a:endParaRPr lang="en-US" sz="1000" b="0" dirty="0"/>
                    </a:p>
                  </a:txBody>
                  <a:tcPr/>
                </a:tc>
              </a:tr>
              <a:tr h="30563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learning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</a:tr>
              <a:tr h="30563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inquiry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0.33</a:t>
                      </a:r>
                      <a:endParaRPr lang="en-US" sz="1000" dirty="0"/>
                    </a:p>
                  </a:txBody>
                  <a:tcPr/>
                </a:tc>
              </a:tr>
              <a:tr h="30563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artificial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0.33</a:t>
                      </a:r>
                      <a:endParaRPr lang="en-US" sz="1000" dirty="0"/>
                    </a:p>
                  </a:txBody>
                  <a:tcPr/>
                </a:tc>
              </a:tr>
              <a:tr h="30941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intelligence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0.33</a:t>
                      </a:r>
                      <a:endParaRPr lang="en-US" sz="1000" dirty="0"/>
                    </a:p>
                  </a:txBody>
                  <a:tcPr/>
                </a:tc>
              </a:tr>
              <a:tr h="30563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algorithms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0.33</a:t>
                      </a:r>
                      <a:endParaRPr lang="en-US" sz="1000" dirty="0"/>
                    </a:p>
                  </a:txBody>
                  <a:tcPr/>
                </a:tc>
              </a:tr>
              <a:tr h="30563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build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0.33</a:t>
                      </a:r>
                      <a:endParaRPr lang="en-US" sz="1000" dirty="0"/>
                    </a:p>
                  </a:txBody>
                  <a:tcPr/>
                </a:tc>
              </a:tr>
              <a:tr h="27359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model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0.33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981200" y="1802371"/>
            <a:ext cx="17248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</a:t>
            </a:r>
            <a:r>
              <a:rPr lang="en-US" sz="1000" dirty="0" smtClean="0"/>
              <a:t>ormalized frequencies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3957995" y="4267201"/>
            <a:ext cx="4966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summary = {s3} = “Machine learning algorithm build model.”</a:t>
            </a:r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4634345" y="2376108"/>
          <a:ext cx="1343891" cy="1066747"/>
        </p:xfrm>
        <a:graphic>
          <a:graphicData uri="http://schemas.openxmlformats.org/drawingml/2006/table">
            <a:tbl>
              <a:tblPr firstRow="1" bandRow="1">
                <a:tableStyleId>{88E92753-B42E-4F32-A10B-6D430FE0870E}</a:tableStyleId>
              </a:tblPr>
              <a:tblGrid>
                <a:gridCol w="699179"/>
                <a:gridCol w="644712"/>
              </a:tblGrid>
              <a:tr h="37401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1.33</a:t>
                      </a:r>
                      <a:endParaRPr lang="en-US" sz="1200" dirty="0"/>
                    </a:p>
                  </a:txBody>
                  <a:tcPr/>
                </a:tc>
              </a:tr>
              <a:tr h="3864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/>
                </a:tc>
              </a:tr>
              <a:tr h="3062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1.66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511550" y="1998821"/>
            <a:ext cx="15586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</a:t>
            </a:r>
            <a:r>
              <a:rPr lang="en-US" sz="1000" dirty="0" smtClean="0"/>
              <a:t>entence score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/>
              <a:t>Methodology(Cont’d)</a:t>
            </a:r>
            <a:endParaRPr sz="2600" b="1"/>
          </a:p>
        </p:txBody>
      </p:sp>
      <p:sp>
        <p:nvSpPr>
          <p:cNvPr id="111" name="Google Shape;111;p20"/>
          <p:cNvSpPr txBox="1"/>
          <p:nvPr/>
        </p:nvSpPr>
        <p:spPr>
          <a:xfrm>
            <a:off x="0" y="2353094"/>
            <a:ext cx="9124486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1" dirty="0" smtClean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Text Rank Algorithm</a:t>
            </a:r>
            <a:endParaRPr sz="4000" b="1" i="1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1101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/>
              <a:t>Methodology(Cont’d)</a:t>
            </a:r>
            <a:endParaRPr sz="2600" b="1"/>
          </a:p>
        </p:txBody>
      </p:sp>
      <p:sp>
        <p:nvSpPr>
          <p:cNvPr id="139" name="Google Shape;139;p24"/>
          <p:cNvSpPr txBox="1"/>
          <p:nvPr/>
        </p:nvSpPr>
        <p:spPr>
          <a:xfrm>
            <a:off x="2131225" y="4667250"/>
            <a:ext cx="77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1"/>
          <a:srcRect b="2931"/>
          <a:stretch>
            <a:fillRect/>
          </a:stretch>
        </p:blipFill>
        <p:spPr>
          <a:xfrm>
            <a:off x="1361900" y="750000"/>
            <a:ext cx="6206771" cy="37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/>
        </p:nvSpPr>
        <p:spPr>
          <a:xfrm>
            <a:off x="51975" y="4667250"/>
            <a:ext cx="903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Figure : Flowchart of Text Rank Algorithm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1101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/>
              <a:t>Methodology(Cont’d)</a:t>
            </a:r>
            <a:endParaRPr sz="2600" b="1"/>
          </a:p>
        </p:txBody>
      </p:sp>
      <p:sp>
        <p:nvSpPr>
          <p:cNvPr id="147" name="Google Shape;147;p25"/>
          <p:cNvSpPr txBox="1"/>
          <p:nvPr/>
        </p:nvSpPr>
        <p:spPr>
          <a:xfrm>
            <a:off x="2131225" y="4667250"/>
            <a:ext cx="77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190500" y="845350"/>
            <a:ext cx="86679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Given S</a:t>
            </a:r>
            <a:r>
              <a:rPr lang="en-GB" sz="1600" baseline="-25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 , S</a:t>
            </a:r>
            <a:r>
              <a:rPr lang="en-GB" sz="1600" baseline="-25000"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 two sentences represented by a set of n words that in  S</a:t>
            </a:r>
            <a:r>
              <a:rPr lang="en-GB" sz="1600" baseline="-25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 are represented as S</a:t>
            </a:r>
            <a:r>
              <a:rPr lang="en-GB" sz="1600" baseline="-25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 = w</a:t>
            </a:r>
            <a:r>
              <a:rPr lang="en-GB" sz="1600" baseline="-250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GB" sz="1600" baseline="30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 w</a:t>
            </a:r>
            <a:r>
              <a:rPr lang="en-GB" sz="1600" baseline="-25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-GB" sz="1600" baseline="30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 … w</a:t>
            </a:r>
            <a:r>
              <a:rPr lang="en-GB" sz="1600" baseline="-25000"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i. The similarity function for S</a:t>
            </a:r>
            <a:r>
              <a:rPr lang="en-GB" sz="1600" baseline="-25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,S</a:t>
            </a:r>
            <a:r>
              <a:rPr lang="en-GB" sz="1600" baseline="-25000"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 can be defined as: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				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			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1">
            <a:alphaModFix amt="78000"/>
          </a:blip>
          <a:stretch>
            <a:fillRect/>
          </a:stretch>
        </p:blipFill>
        <p:spPr>
          <a:xfrm>
            <a:off x="2131225" y="1670825"/>
            <a:ext cx="5060150" cy="11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/>
        </p:nvSpPr>
        <p:spPr>
          <a:xfrm>
            <a:off x="416725" y="2845600"/>
            <a:ext cx="103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5"/>
          <p:cNvSpPr txBox="1"/>
          <p:nvPr/>
        </p:nvSpPr>
        <p:spPr>
          <a:xfrm>
            <a:off x="150800" y="2952750"/>
            <a:ext cx="888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The result is a dense graph representing the document.From this graph , PageRank is used to compute the importance of each vertex.The most significant sentences are selected and presented in the same order as they appear in the document as the summary.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1101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 dirty="0"/>
              <a:t>Methodology(Cont’d)</a:t>
            </a:r>
            <a:endParaRPr sz="2600" b="1" dirty="0"/>
          </a:p>
        </p:txBody>
      </p:sp>
      <p:sp>
        <p:nvSpPr>
          <p:cNvPr id="157" name="Google Shape;157;p26"/>
          <p:cNvSpPr txBox="1"/>
          <p:nvPr/>
        </p:nvSpPr>
        <p:spPr>
          <a:xfrm>
            <a:off x="2131225" y="4667250"/>
            <a:ext cx="77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58" name="Google Shape;158;p26"/>
          <p:cNvGraphicFramePr/>
          <p:nvPr/>
        </p:nvGraphicFramePr>
        <p:xfrm>
          <a:off x="750750" y="878725"/>
          <a:ext cx="2875375" cy="1676250"/>
        </p:xfrm>
        <a:graphic>
          <a:graphicData uri="http://schemas.openxmlformats.org/drawingml/2006/table">
            <a:tbl>
              <a:tblPr>
                <a:noFill/>
                <a:tableStyleId>{88E92753-B42E-4F32-A10B-6D430FE0870E}</a:tableStyleId>
              </a:tblPr>
              <a:tblGrid>
                <a:gridCol w="575075"/>
                <a:gridCol w="575075"/>
                <a:gridCol w="575075"/>
                <a:gridCol w="575075"/>
                <a:gridCol w="575075"/>
              </a:tblGrid>
              <a:tr h="29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s1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s2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s3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s4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s1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0.2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0.1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0.4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295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s2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0.2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0.1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0.2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295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s3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0.1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0.1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0.4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295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s4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0.4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0.2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0.4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159" name="Google Shape;159;p26"/>
          <p:cNvGraphicFramePr/>
          <p:nvPr/>
        </p:nvGraphicFramePr>
        <p:xfrm>
          <a:off x="4029900" y="3046185"/>
          <a:ext cx="1828800" cy="1685225"/>
        </p:xfrm>
        <a:graphic>
          <a:graphicData uri="http://schemas.openxmlformats.org/drawingml/2006/table">
            <a:tbl>
              <a:tblPr>
                <a:noFill/>
                <a:tableStyleId>{88E92753-B42E-4F32-A10B-6D430FE0870E}</a:tableStyleId>
              </a:tblPr>
              <a:tblGrid>
                <a:gridCol w="878925"/>
                <a:gridCol w="949875"/>
              </a:tblGrid>
              <a:tr h="3441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New prob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</a:tr>
              <a:tr h="332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s1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0.098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3352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s2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0.08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332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s3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0.092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332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s4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0.11</a:t>
                      </a:r>
                      <a:endParaRPr sz="1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160" name="Google Shape;160;p26"/>
          <p:cNvGraphicFramePr/>
          <p:nvPr/>
        </p:nvGraphicFramePr>
        <p:xfrm>
          <a:off x="6215575" y="874247"/>
          <a:ext cx="1828800" cy="1685225"/>
        </p:xfrm>
        <a:graphic>
          <a:graphicData uri="http://schemas.openxmlformats.org/drawingml/2006/table">
            <a:tbl>
              <a:tblPr>
                <a:noFill/>
                <a:tableStyleId>{88E92753-B42E-4F32-A10B-6D430FE0870E}</a:tableStyleId>
              </a:tblPr>
              <a:tblGrid>
                <a:gridCol w="878925"/>
                <a:gridCol w="949875"/>
              </a:tblGrid>
              <a:tr h="34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Init prob</a:t>
                      </a:r>
                      <a:endParaRPr sz="1000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</a:tr>
              <a:tr h="332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s1</a:t>
                      </a:r>
                      <a:endParaRPr sz="1000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0.25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332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s2</a:t>
                      </a:r>
                      <a:endParaRPr sz="1000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0.25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332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s3</a:t>
                      </a:r>
                      <a:endParaRPr sz="1000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0.25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332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s4</a:t>
                      </a:r>
                      <a:endParaRPr sz="1000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0.25</a:t>
                      </a:r>
                      <a:endParaRPr sz="1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cxnSp>
        <p:nvCxnSpPr>
          <p:cNvPr id="161" name="Google Shape;161;p26"/>
          <p:cNvCxnSpPr/>
          <p:nvPr/>
        </p:nvCxnSpPr>
        <p:spPr>
          <a:xfrm>
            <a:off x="3633675" y="1791675"/>
            <a:ext cx="1026600" cy="1218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26"/>
          <p:cNvCxnSpPr/>
          <p:nvPr/>
        </p:nvCxnSpPr>
        <p:spPr>
          <a:xfrm flipH="1">
            <a:off x="5334750" y="1751400"/>
            <a:ext cx="875700" cy="126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63" name="Google Shape;163;p26"/>
          <p:cNvGraphicFramePr/>
          <p:nvPr/>
        </p:nvGraphicFramePr>
        <p:xfrm>
          <a:off x="6879875" y="3049885"/>
          <a:ext cx="1828800" cy="1685225"/>
        </p:xfrm>
        <a:graphic>
          <a:graphicData uri="http://schemas.openxmlformats.org/drawingml/2006/table">
            <a:tbl>
              <a:tblPr>
                <a:noFill/>
                <a:tableStyleId>{88E92753-B42E-4F32-A10B-6D430FE0870E}</a:tableStyleId>
              </a:tblPr>
              <a:tblGrid>
                <a:gridCol w="878925"/>
                <a:gridCol w="949875"/>
              </a:tblGrid>
              <a:tr h="34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New prob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</a:tr>
              <a:tr h="332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s4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0.11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332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s1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0.098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332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s3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0.092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332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s2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0.08</a:t>
                      </a:r>
                      <a:endParaRPr sz="1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cxnSp>
        <p:nvCxnSpPr>
          <p:cNvPr id="164" name="Google Shape;164;p26"/>
          <p:cNvCxnSpPr/>
          <p:nvPr/>
        </p:nvCxnSpPr>
        <p:spPr>
          <a:xfrm>
            <a:off x="5938675" y="4046350"/>
            <a:ext cx="845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/>
              <a:t>Methodology(Cont’d)</a:t>
            </a:r>
            <a:endParaRPr sz="2600" b="1"/>
          </a:p>
        </p:txBody>
      </p:sp>
      <p:sp>
        <p:nvSpPr>
          <p:cNvPr id="111" name="Google Shape;111;p20"/>
          <p:cNvSpPr txBox="1"/>
          <p:nvPr/>
        </p:nvSpPr>
        <p:spPr>
          <a:xfrm>
            <a:off x="0" y="2353094"/>
            <a:ext cx="9124486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1" dirty="0" smtClean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Abstractive Summarization</a:t>
            </a:r>
            <a:endParaRPr sz="4000" b="1" i="1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1101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 dirty="0"/>
              <a:t>Methodology(Cont’d)</a:t>
            </a:r>
            <a:endParaRPr sz="2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74" y="810491"/>
            <a:ext cx="5541817" cy="3834917"/>
          </a:xfrm>
          <a:prstGeom prst="rect">
            <a:avLst/>
          </a:prstGeom>
        </p:spPr>
      </p:pic>
      <p:sp>
        <p:nvSpPr>
          <p:cNvPr id="12" name="Google Shape;141;p24"/>
          <p:cNvSpPr txBox="1"/>
          <p:nvPr/>
        </p:nvSpPr>
        <p:spPr>
          <a:xfrm>
            <a:off x="51975" y="4667250"/>
            <a:ext cx="90324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Figure : </a:t>
            </a:r>
            <a:r>
              <a:rPr lang="en-GB" dirty="0" smtClean="0">
                <a:latin typeface="Roboto"/>
                <a:ea typeface="Roboto"/>
                <a:cs typeface="Roboto"/>
                <a:sym typeface="Roboto"/>
              </a:rPr>
              <a:t>Flow chart of Abstractive Text Summarization</a:t>
            </a:r>
            <a:endParaRPr lang="en-GB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1101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 dirty="0" smtClean="0"/>
              <a:t>Methodology(Cont’d)</a:t>
            </a:r>
            <a:endParaRPr sz="2600" b="1" dirty="0"/>
          </a:p>
        </p:txBody>
      </p:sp>
      <p:sp>
        <p:nvSpPr>
          <p:cNvPr id="157" name="Google Shape;157;p26"/>
          <p:cNvSpPr txBox="1"/>
          <p:nvPr/>
        </p:nvSpPr>
        <p:spPr>
          <a:xfrm>
            <a:off x="2131225" y="4667250"/>
            <a:ext cx="77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8156" r="3501" b="7732"/>
          <a:stretch>
            <a:fillRect/>
          </a:stretch>
        </p:blipFill>
        <p:spPr>
          <a:xfrm>
            <a:off x="1692612" y="718809"/>
            <a:ext cx="5655013" cy="3736459"/>
          </a:xfrm>
          <a:prstGeom prst="rect">
            <a:avLst/>
          </a:prstGeom>
        </p:spPr>
      </p:pic>
      <p:sp>
        <p:nvSpPr>
          <p:cNvPr id="12" name="Google Shape;141;p24"/>
          <p:cNvSpPr txBox="1"/>
          <p:nvPr/>
        </p:nvSpPr>
        <p:spPr>
          <a:xfrm>
            <a:off x="51975" y="4667250"/>
            <a:ext cx="90324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Figure : </a:t>
            </a:r>
            <a:r>
              <a:rPr lang="en-GB" dirty="0" smtClean="0">
                <a:latin typeface="Roboto"/>
                <a:ea typeface="Roboto"/>
                <a:cs typeface="Roboto"/>
                <a:sym typeface="Roboto"/>
              </a:rPr>
              <a:t>Use case Diagram of the System</a:t>
            </a:r>
            <a:endParaRPr lang="en-GB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586264" y="1083014"/>
            <a:ext cx="5233481" cy="2950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49158" y="285700"/>
            <a:ext cx="2989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Features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5616" y="2296765"/>
            <a:ext cx="2736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Three different options to provide text data.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/>
              <a:t>Contents of Presentation</a:t>
            </a:r>
            <a:endParaRPr sz="2500" b="1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4294967295"/>
          </p:nvPr>
        </p:nvSpPr>
        <p:spPr>
          <a:xfrm>
            <a:off x="178725" y="764575"/>
            <a:ext cx="8826600" cy="43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-GB" b="1" dirty="0">
                <a:solidFill>
                  <a:srgbClr val="000000"/>
                </a:solidFill>
              </a:rPr>
              <a:t>Introduction</a:t>
            </a:r>
            <a:endParaRPr b="1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-GB" b="1" dirty="0">
                <a:solidFill>
                  <a:srgbClr val="000000"/>
                </a:solidFill>
              </a:rPr>
              <a:t>Objectives</a:t>
            </a:r>
            <a:endParaRPr b="1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-GB" b="1" dirty="0" smtClean="0">
                <a:solidFill>
                  <a:srgbClr val="000000"/>
                </a:solidFill>
              </a:rPr>
              <a:t>Methodology</a:t>
            </a:r>
            <a:endParaRPr lang="en-GB" b="1" dirty="0" smtClean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-GB" b="1" dirty="0" smtClean="0">
                <a:solidFill>
                  <a:srgbClr val="000000"/>
                </a:solidFill>
              </a:rPr>
              <a:t>Features</a:t>
            </a:r>
            <a:endParaRPr b="1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-GB" b="1" dirty="0">
                <a:solidFill>
                  <a:srgbClr val="000000"/>
                </a:solidFill>
              </a:rPr>
              <a:t>Implementation</a:t>
            </a:r>
            <a:endParaRPr b="1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-GB" b="1" dirty="0">
                <a:solidFill>
                  <a:srgbClr val="000000"/>
                </a:solidFill>
              </a:rPr>
              <a:t>Future scope for improvement</a:t>
            </a:r>
            <a:endParaRPr b="1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-GB" b="1" dirty="0">
                <a:solidFill>
                  <a:srgbClr val="000000"/>
                </a:solidFill>
              </a:rPr>
              <a:t>Conclusion</a:t>
            </a:r>
            <a:endParaRPr b="1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-GB" b="1" dirty="0">
                <a:solidFill>
                  <a:srgbClr val="000000"/>
                </a:solidFill>
              </a:rPr>
              <a:t>References</a:t>
            </a:r>
            <a:endParaRPr b="1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6"/>
          <p:cNvPicPr preferRelativeResize="0"/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"/>
          <a:stretch>
            <a:fillRect/>
          </a:stretch>
        </p:blipFill>
        <p:spPr>
          <a:xfrm>
            <a:off x="3953356" y="1134894"/>
            <a:ext cx="4499296" cy="28988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/>
          <p:cNvSpPr txBox="1"/>
          <p:nvPr/>
        </p:nvSpPr>
        <p:spPr>
          <a:xfrm>
            <a:off x="149158" y="285700"/>
            <a:ext cx="2989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Features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5617" y="2296765"/>
            <a:ext cx="2409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Summarize using Raw Text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6"/>
          <p:cNvPicPr preferRelativeResize="0"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264" y="1088122"/>
            <a:ext cx="5233481" cy="29405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/>
          <p:cNvSpPr txBox="1"/>
          <p:nvPr/>
        </p:nvSpPr>
        <p:spPr>
          <a:xfrm>
            <a:off x="149158" y="285700"/>
            <a:ext cx="2989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Features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5616" y="2296765"/>
            <a:ext cx="2736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Summarize using Provided Link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6"/>
          <p:cNvPicPr preferRelativeResize="0"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264" y="1088122"/>
            <a:ext cx="5233481" cy="29405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/>
          <p:cNvSpPr txBox="1"/>
          <p:nvPr/>
        </p:nvSpPr>
        <p:spPr>
          <a:xfrm>
            <a:off x="149158" y="285700"/>
            <a:ext cx="2989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Features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5616" y="2296765"/>
            <a:ext cx="2736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Summarize </a:t>
            </a:r>
            <a:r>
              <a:rPr lang="en-US" dirty="0">
                <a:solidFill>
                  <a:schemeClr val="bg1"/>
                </a:solidFill>
              </a:rPr>
              <a:t>u</a:t>
            </a:r>
            <a:r>
              <a:rPr lang="en-US" dirty="0" smtClean="0">
                <a:solidFill>
                  <a:schemeClr val="bg1"/>
                </a:solidFill>
              </a:rPr>
              <a:t>sing Uploaded File.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158" y="285700"/>
            <a:ext cx="2989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Features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5616" y="2159835"/>
            <a:ext cx="2736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Selection of news category from different categories.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Google Shape;186;p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583811" y="1067620"/>
            <a:ext cx="5158426" cy="2707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158" y="285700"/>
            <a:ext cx="2989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Features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Google Shape;195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618689" y="1063558"/>
            <a:ext cx="5149176" cy="27302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15048" y="2167063"/>
            <a:ext cx="2114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Showing summarized news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158" y="285700"/>
            <a:ext cx="2989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Features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6980" y="2167063"/>
            <a:ext cx="2645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Compare Various method of summarization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346" y="142931"/>
            <a:ext cx="5856049" cy="1861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21" y="3457000"/>
            <a:ext cx="2970178" cy="14465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346" y="2003963"/>
            <a:ext cx="2885871" cy="14530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17" y="2003963"/>
            <a:ext cx="2973782" cy="14530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50" y="3457000"/>
            <a:ext cx="2885871" cy="14465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158" y="285700"/>
            <a:ext cx="2989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Other Features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346" y="1951619"/>
            <a:ext cx="21141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Approximate Reading time of text.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Execution time of algorithms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871" y="1206229"/>
            <a:ext cx="5846129" cy="244488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25174" y="2315183"/>
            <a:ext cx="1089498" cy="2918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548664" y="2315183"/>
            <a:ext cx="1306749" cy="2918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1101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 dirty="0" smtClean="0"/>
              <a:t>Implementation</a:t>
            </a:r>
            <a:endParaRPr sz="2600" b="1" dirty="0"/>
          </a:p>
        </p:txBody>
      </p:sp>
      <p:sp>
        <p:nvSpPr>
          <p:cNvPr id="157" name="Google Shape;157;p26"/>
          <p:cNvSpPr txBox="1"/>
          <p:nvPr/>
        </p:nvSpPr>
        <p:spPr>
          <a:xfrm>
            <a:off x="2131225" y="4667250"/>
            <a:ext cx="77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3" t="3151"/>
          <a:stretch>
            <a:fillRect/>
          </a:stretch>
        </p:blipFill>
        <p:spPr>
          <a:xfrm>
            <a:off x="2062263" y="732818"/>
            <a:ext cx="4927875" cy="3677055"/>
          </a:xfrm>
          <a:prstGeom prst="rect">
            <a:avLst/>
          </a:prstGeom>
        </p:spPr>
      </p:pic>
      <p:sp>
        <p:nvSpPr>
          <p:cNvPr id="12" name="Google Shape;141;p24"/>
          <p:cNvSpPr txBox="1"/>
          <p:nvPr/>
        </p:nvSpPr>
        <p:spPr>
          <a:xfrm>
            <a:off x="51975" y="4667250"/>
            <a:ext cx="90324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Figure : </a:t>
            </a:r>
            <a:r>
              <a:rPr lang="en-GB" dirty="0" smtClean="0">
                <a:latin typeface="Roboto"/>
                <a:ea typeface="Roboto"/>
                <a:cs typeface="Roboto"/>
                <a:sym typeface="Roboto"/>
              </a:rPr>
              <a:t>Activity Diagram of the System</a:t>
            </a:r>
            <a:endParaRPr lang="en-GB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158" y="285700"/>
            <a:ext cx="2989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Implementation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4236" y="1129146"/>
            <a:ext cx="2494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Software Requirements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77490" y="1129145"/>
            <a:ext cx="4939145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err="1" smtClean="0"/>
              <a:t>Pycharm</a:t>
            </a:r>
            <a:r>
              <a:rPr lang="en-US" sz="1800" dirty="0"/>
              <a:t> -</a:t>
            </a:r>
            <a:r>
              <a:rPr lang="en-US" sz="1800" dirty="0" smtClean="0"/>
              <a:t> Python editing</a:t>
            </a:r>
            <a:endParaRPr lang="en-US" sz="18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smtClean="0"/>
              <a:t>Visual Studio Code - front end editing</a:t>
            </a:r>
            <a:endParaRPr lang="en-US" sz="18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smtClean="0"/>
              <a:t>Google </a:t>
            </a:r>
            <a:r>
              <a:rPr lang="en-US" sz="1800" dirty="0" err="1" smtClean="0"/>
              <a:t>Colob</a:t>
            </a:r>
            <a:r>
              <a:rPr lang="en-US" sz="1800" dirty="0" smtClean="0"/>
              <a:t> – to train and save model</a:t>
            </a:r>
            <a:endParaRPr lang="en-US" sz="18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smtClean="0"/>
              <a:t>Flask – backend development</a:t>
            </a:r>
            <a:endParaRPr lang="en-US" sz="18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err="1" smtClean="0"/>
              <a:t>SQLAlchemy</a:t>
            </a:r>
            <a:r>
              <a:rPr lang="en-US" sz="1800" dirty="0" smtClean="0"/>
              <a:t> – database management</a:t>
            </a:r>
            <a:endParaRPr lang="en-US" sz="18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smtClean="0"/>
              <a:t>Beautiful Soup – web scraping</a:t>
            </a:r>
            <a:endParaRPr lang="en-US" sz="18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smtClean="0"/>
              <a:t>Render – to Host our website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 dirty="0" smtClean="0"/>
              <a:t>Implementation</a:t>
            </a:r>
            <a:endParaRPr sz="2600" b="1"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159328" y="4667250"/>
            <a:ext cx="8853054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Figure : System Architecture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96" y="851669"/>
            <a:ext cx="6119877" cy="37681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/>
              <a:t>Introduction</a:t>
            </a:r>
            <a:endParaRPr sz="2600" b="1"/>
          </a:p>
        </p:txBody>
      </p:sp>
      <p:sp>
        <p:nvSpPr>
          <p:cNvPr id="80" name="Google Shape;80;p15"/>
          <p:cNvSpPr txBox="1"/>
          <p:nvPr/>
        </p:nvSpPr>
        <p:spPr>
          <a:xfrm>
            <a:off x="268075" y="913525"/>
            <a:ext cx="5411700" cy="337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GB" sz="1800" dirty="0">
                <a:latin typeface="Roboto"/>
                <a:ea typeface="Roboto"/>
                <a:cs typeface="Roboto"/>
                <a:sym typeface="Roboto"/>
              </a:rPr>
              <a:t>Today, the tremendous information is available on the internet; it is difficult to get the information fast and most efficiently.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GB" sz="1800" dirty="0">
                <a:latin typeface="Roboto"/>
                <a:ea typeface="Roboto"/>
                <a:cs typeface="Roboto"/>
                <a:sym typeface="Roboto"/>
              </a:rPr>
              <a:t>There are so many text materials available on the internet, in order to extract the most relevant information from it, we need a good mechanism.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GB" sz="1800" dirty="0">
                <a:latin typeface="Roboto"/>
                <a:ea typeface="Roboto"/>
                <a:cs typeface="Roboto"/>
                <a:sym typeface="Roboto"/>
              </a:rPr>
              <a:t>Text summarization technique deals with the compression of large document into shorter version of text.</a:t>
            </a:r>
            <a:endParaRPr sz="1800" dirty="0"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679775" y="1730300"/>
            <a:ext cx="3281650" cy="200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/>
              <a:t>Future Scope for improvement</a:t>
            </a:r>
            <a:endParaRPr sz="2600" b="1"/>
          </a:p>
        </p:txBody>
      </p:sp>
      <p:sp>
        <p:nvSpPr>
          <p:cNvPr id="209" name="Google Shape;209;p32"/>
          <p:cNvSpPr txBox="1"/>
          <p:nvPr/>
        </p:nvSpPr>
        <p:spPr>
          <a:xfrm>
            <a:off x="2131225" y="4667250"/>
            <a:ext cx="77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32"/>
          <p:cNvSpPr txBox="1"/>
          <p:nvPr/>
        </p:nvSpPr>
        <p:spPr>
          <a:xfrm>
            <a:off x="435750" y="928700"/>
            <a:ext cx="84891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➢"/>
            </a:pPr>
            <a:r>
              <a:rPr lang="en-GB" sz="1800" dirty="0">
                <a:latin typeface="Roboto"/>
                <a:ea typeface="Roboto"/>
                <a:cs typeface="Roboto"/>
                <a:sym typeface="Roboto"/>
              </a:rPr>
              <a:t>Provide Summary by uploading file other than text file like picture or pdf.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➢"/>
            </a:pPr>
            <a:r>
              <a:rPr lang="en-GB" sz="1800" dirty="0">
                <a:latin typeface="Roboto"/>
                <a:ea typeface="Roboto"/>
                <a:cs typeface="Roboto"/>
                <a:sym typeface="Roboto"/>
              </a:rPr>
              <a:t>Questioning answer bots.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➢"/>
            </a:pPr>
            <a:r>
              <a:rPr lang="en-GB" sz="1800" dirty="0">
                <a:latin typeface="Roboto"/>
                <a:ea typeface="Roboto"/>
                <a:cs typeface="Roboto"/>
                <a:sym typeface="Roboto"/>
              </a:rPr>
              <a:t>Search marketing and SEO.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➢"/>
            </a:pPr>
            <a:r>
              <a:rPr lang="en-GB" sz="1800" dirty="0">
                <a:latin typeface="Roboto"/>
                <a:ea typeface="Roboto"/>
                <a:cs typeface="Roboto"/>
                <a:sym typeface="Roboto"/>
              </a:rPr>
              <a:t>Speech to summarized text.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 dirty="0" smtClean="0"/>
              <a:t>Conclusion</a:t>
            </a:r>
            <a:endParaRPr sz="2600" b="1" dirty="0"/>
          </a:p>
        </p:txBody>
      </p:sp>
      <p:sp>
        <p:nvSpPr>
          <p:cNvPr id="193" name="Google Shape;193;p30"/>
          <p:cNvSpPr txBox="1"/>
          <p:nvPr/>
        </p:nvSpPr>
        <p:spPr>
          <a:xfrm>
            <a:off x="2131225" y="4667250"/>
            <a:ext cx="77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342250" y="1139895"/>
            <a:ext cx="85826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87350" indent="-285750">
              <a:lnSpc>
                <a:spcPct val="150000"/>
              </a:lnSpc>
              <a:buSzPts val="2000"/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Roboto"/>
                <a:ea typeface="Roboto"/>
                <a:cs typeface="Roboto"/>
                <a:sym typeface="Roboto"/>
              </a:rPr>
              <a:t>The system was designed to provide </a:t>
            </a:r>
            <a:r>
              <a:rPr lang="en-US" sz="1600" dirty="0" smtClean="0"/>
              <a:t>the </a:t>
            </a:r>
            <a:r>
              <a:rPr lang="en-US" sz="1600" dirty="0"/>
              <a:t>most important information from the given </a:t>
            </a:r>
            <a:r>
              <a:rPr lang="en-US" sz="1600" dirty="0" smtClean="0"/>
              <a:t>text to </a:t>
            </a:r>
            <a:r>
              <a:rPr lang="en-US" sz="1600" dirty="0"/>
              <a:t>the </a:t>
            </a:r>
            <a:r>
              <a:rPr lang="en-US" sz="1600" dirty="0" smtClean="0"/>
              <a:t>end </a:t>
            </a:r>
            <a:r>
              <a:rPr lang="en-US" sz="1600" dirty="0"/>
              <a:t>users</a:t>
            </a:r>
            <a:r>
              <a:rPr lang="en-US" sz="1600" dirty="0" smtClean="0"/>
              <a:t>.</a:t>
            </a:r>
            <a:endParaRPr lang="en-US" sz="1600" dirty="0" smtClean="0"/>
          </a:p>
          <a:p>
            <a:pPr marL="387350" indent="-285750">
              <a:lnSpc>
                <a:spcPct val="150000"/>
              </a:lnSpc>
              <a:buSzPts val="2000"/>
              <a:buFont typeface="Wingdings" panose="05000000000000000000" pitchFamily="2" charset="2"/>
              <a:buChar char="Ø"/>
            </a:pPr>
            <a:r>
              <a:rPr lang="en-US" sz="1600" dirty="0" smtClean="0"/>
              <a:t>News summarization , one of the application of text summarization was also implemented.</a:t>
            </a:r>
            <a:endParaRPr lang="en-US" sz="1600" dirty="0" smtClean="0"/>
          </a:p>
          <a:p>
            <a:pPr marL="387350" indent="-285750">
              <a:lnSpc>
                <a:spcPct val="150000"/>
              </a:lnSpc>
              <a:buSzPts val="2000"/>
              <a:buFont typeface="Wingdings" panose="05000000000000000000" pitchFamily="2" charset="2"/>
              <a:buChar char="Ø"/>
            </a:pPr>
            <a:r>
              <a:rPr lang="en-US" sz="1600" dirty="0" smtClean="0"/>
              <a:t>Comparison of various types of text summarization was </a:t>
            </a:r>
            <a:r>
              <a:rPr lang="en-US" sz="1600" dirty="0" smtClean="0"/>
              <a:t>also demonstrated</a:t>
            </a:r>
            <a:r>
              <a:rPr lang="en-US" sz="1600" dirty="0" smtClean="0"/>
              <a:t>.</a:t>
            </a:r>
            <a:endParaRPr lang="en-US" sz="1600" dirty="0" smtClean="0"/>
          </a:p>
          <a:p>
            <a:pPr marL="387350" indent="-285750">
              <a:lnSpc>
                <a:spcPct val="150000"/>
              </a:lnSpc>
              <a:buSzPts val="2000"/>
              <a:buFont typeface="Wingdings" panose="05000000000000000000" pitchFamily="2" charset="2"/>
              <a:buChar char="Ø"/>
            </a:pPr>
            <a:r>
              <a:rPr lang="en-US" sz="1600" dirty="0" smtClean="0"/>
              <a:t>The goal was achieved to some extent.</a:t>
            </a:r>
            <a:endParaRPr lang="en-US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 dirty="0" smtClean="0"/>
              <a:t>References</a:t>
            </a:r>
            <a:endParaRPr sz="2600" b="1" dirty="0"/>
          </a:p>
        </p:txBody>
      </p:sp>
      <p:sp>
        <p:nvSpPr>
          <p:cNvPr id="193" name="Google Shape;193;p30"/>
          <p:cNvSpPr txBox="1"/>
          <p:nvPr/>
        </p:nvSpPr>
        <p:spPr>
          <a:xfrm>
            <a:off x="2131225" y="4667250"/>
            <a:ext cx="77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342250" y="1139895"/>
            <a:ext cx="858260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44500" indent="-342900">
              <a:lnSpc>
                <a:spcPct val="150000"/>
              </a:lnSpc>
              <a:buSzPts val="2000"/>
              <a:buFont typeface="+mj-lt"/>
              <a:buAutoNum type="arabicPeriod"/>
            </a:pPr>
            <a:r>
              <a:rPr lang="en-US" sz="1600" dirty="0">
                <a:hlinkClick r:id="rId1"/>
              </a:rPr>
              <a:t>https://</a:t>
            </a:r>
            <a:r>
              <a:rPr lang="en-US" sz="1600" dirty="0" smtClean="0">
                <a:hlinkClick r:id="rId1"/>
              </a:rPr>
              <a:t>www.rapidtables.com/tools/pie-chart.html</a:t>
            </a:r>
            <a:endParaRPr lang="en-US" sz="1600" dirty="0" smtClean="0"/>
          </a:p>
          <a:p>
            <a:pPr marL="444500" indent="-342900">
              <a:lnSpc>
                <a:spcPct val="150000"/>
              </a:lnSpc>
              <a:buSzPts val="2000"/>
              <a:buFont typeface="+mj-lt"/>
              <a:buAutoNum type="arabicPeriod"/>
            </a:pP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broutonlab.com/ghost/content/images/blog/summarization-of-medical-texts-machine-learning/summarization-of-medical-texts-machine-learning.jpg</a:t>
            </a:r>
            <a:endParaRPr lang="en-US" sz="1600" dirty="0" smtClean="0"/>
          </a:p>
          <a:p>
            <a:pPr marL="444500" indent="-342900">
              <a:lnSpc>
                <a:spcPct val="150000"/>
              </a:lnSpc>
              <a:buSzPts val="2000"/>
              <a:buFont typeface="+mj-lt"/>
              <a:buAutoNum type="arabicPeriod"/>
            </a:pP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broutonlab.com/ghost/content/images/blog/summarization-of-medical-texts-machine-learning/abstractive-summarization-using-machine-learning.jpg</a:t>
            </a:r>
            <a:endParaRPr lang="en-US" sz="1600" dirty="0" smtClean="0"/>
          </a:p>
          <a:p>
            <a:pPr marL="444500" indent="-342900">
              <a:lnSpc>
                <a:spcPct val="150000"/>
              </a:lnSpc>
              <a:buSzPts val="2000"/>
              <a:buFont typeface="+mj-lt"/>
              <a:buAutoNum type="arabicPeriod"/>
            </a:pPr>
            <a:r>
              <a:rPr lang="en-US" altLang="en-US" sz="1600" dirty="0">
                <a:solidFill>
                  <a:schemeClr val="bg2">
                    <a:lumMod val="75000"/>
                  </a:schemeClr>
                </a:solidFill>
                <a:latin typeface="+mj-lt"/>
                <a:cs typeface="Courier New" panose="02070309020205020404" pitchFamily="49" charset="0"/>
                <a:hlinkClick r:id="rId4"/>
              </a:rPr>
              <a:t>https://lucid.app/lucidchart</a:t>
            </a:r>
            <a:endParaRPr lang="en-US" altLang="en-US" sz="1600" dirty="0">
              <a:solidFill>
                <a:schemeClr val="bg2">
                  <a:lumMod val="75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marL="444500" indent="-342900">
              <a:lnSpc>
                <a:spcPct val="150000"/>
              </a:lnSpc>
              <a:buSzPts val="2000"/>
              <a:buFont typeface="+mj-lt"/>
              <a:buAutoNum type="arabicPeriod"/>
            </a:pPr>
            <a:r>
              <a:rPr lang="en-US" altLang="en-US" sz="1600" dirty="0">
                <a:solidFill>
                  <a:schemeClr val="bg2">
                    <a:lumMod val="75000"/>
                  </a:schemeClr>
                </a:solidFill>
                <a:latin typeface="+mj-lt"/>
                <a:cs typeface="Courier New" panose="02070309020205020404" pitchFamily="49" charset="0"/>
                <a:hlinkClick r:id="rId5"/>
              </a:rPr>
              <a:t>https://online.visual-paradigm.com</a:t>
            </a:r>
            <a:r>
              <a:rPr lang="en-US" altLang="en-US" sz="1600" dirty="0" smtClean="0">
                <a:solidFill>
                  <a:schemeClr val="bg2">
                    <a:lumMod val="75000"/>
                  </a:schemeClr>
                </a:solidFill>
                <a:latin typeface="+mj-lt"/>
                <a:cs typeface="Courier New" panose="02070309020205020404" pitchFamily="49" charset="0"/>
                <a:hlinkClick r:id="rId5"/>
              </a:rPr>
              <a:t>/</a:t>
            </a:r>
            <a:endParaRPr lang="en-US" sz="1600" dirty="0">
              <a:latin typeface="+mj-lt"/>
            </a:endParaRPr>
          </a:p>
          <a:p>
            <a:pPr marL="444500" indent="-342900">
              <a:lnSpc>
                <a:spcPct val="150000"/>
              </a:lnSpc>
              <a:buSzPts val="2000"/>
              <a:buFont typeface="+mj-lt"/>
              <a:buAutoNum type="arabicPeriod"/>
            </a:pPr>
            <a:r>
              <a:rPr lang="en-US" sz="1600" dirty="0">
                <a:hlinkClick r:id="rId6"/>
              </a:rPr>
              <a:t>https://</a:t>
            </a:r>
            <a:r>
              <a:rPr lang="en-US" sz="1600" dirty="0" smtClean="0">
                <a:hlinkClick r:id="rId6"/>
              </a:rPr>
              <a:t>www.frase.io/blog/20-applications-of-automatic-summarization-in-the-enterprise</a:t>
            </a:r>
            <a:endParaRPr lang="en-US" sz="1600" dirty="0" smtClean="0"/>
          </a:p>
          <a:p>
            <a:pPr marL="101600">
              <a:lnSpc>
                <a:spcPct val="150000"/>
              </a:lnSpc>
              <a:buSzPts val="2000"/>
            </a:pPr>
            <a:endParaRPr lang="en-US" sz="1600" dirty="0" smtClean="0"/>
          </a:p>
          <a:p>
            <a:pPr marL="101600">
              <a:lnSpc>
                <a:spcPct val="150000"/>
              </a:lnSpc>
              <a:buSzPts val="2000"/>
            </a:pPr>
            <a:endParaRPr lang="en-US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0" y="495177"/>
            <a:ext cx="914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 smtClean="0"/>
              <a:t>Thank You!</a:t>
            </a:r>
            <a:endParaRPr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/>
              <a:t>Objectives</a:t>
            </a:r>
            <a:endParaRPr sz="2600" b="1"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4294967295"/>
          </p:nvPr>
        </p:nvSpPr>
        <p:spPr>
          <a:xfrm>
            <a:off x="98250" y="883725"/>
            <a:ext cx="8878200" cy="3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000000"/>
                </a:solidFill>
              </a:rPr>
              <a:t>To build a web application with the following goals:</a:t>
            </a:r>
            <a:endParaRPr sz="2000" dirty="0">
              <a:solidFill>
                <a:srgbClr val="000000"/>
              </a:solidFill>
            </a:endParaRPr>
          </a:p>
          <a:p>
            <a:pPr marL="9144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-GB" dirty="0">
                <a:solidFill>
                  <a:srgbClr val="000000"/>
                </a:solidFill>
              </a:rPr>
              <a:t>To identify the most important information from the given text and present it to the end users.</a:t>
            </a:r>
            <a:endParaRPr dirty="0">
              <a:solidFill>
                <a:srgbClr val="000000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-GB" dirty="0">
                <a:solidFill>
                  <a:srgbClr val="000000"/>
                </a:solidFill>
              </a:rPr>
              <a:t>To show various categories of news in summarized form.</a:t>
            </a:r>
            <a:endParaRPr dirty="0">
              <a:solidFill>
                <a:srgbClr val="000000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-GB" dirty="0">
                <a:solidFill>
                  <a:srgbClr val="000000"/>
                </a:solidFill>
              </a:rPr>
              <a:t>To compare different types of summarization algorithm. 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/>
              <a:t>Methodology</a:t>
            </a:r>
            <a:endParaRPr sz="2600" b="1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56162" y="803875"/>
            <a:ext cx="8725711" cy="375515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21"/>
          <p:cNvSpPr txBox="1"/>
          <p:nvPr/>
        </p:nvSpPr>
        <p:spPr>
          <a:xfrm>
            <a:off x="98250" y="4667250"/>
            <a:ext cx="882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Figure : </a:t>
            </a:r>
            <a:r>
              <a:rPr lang="en-GB" dirty="0" smtClean="0">
                <a:latin typeface="Roboto"/>
                <a:ea typeface="Roboto"/>
                <a:cs typeface="Roboto"/>
                <a:sym typeface="Roboto"/>
              </a:rPr>
              <a:t>Types of Text Summarization[1]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/>
              <a:t>Methodology(Cont’d)</a:t>
            </a:r>
            <a:endParaRPr sz="2600" b="1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08575" y="984700"/>
            <a:ext cx="8081374" cy="35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21"/>
          <p:cNvSpPr txBox="1"/>
          <p:nvPr/>
        </p:nvSpPr>
        <p:spPr>
          <a:xfrm>
            <a:off x="98250" y="4667250"/>
            <a:ext cx="882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Figure : </a:t>
            </a:r>
            <a:r>
              <a:rPr lang="en-GB" dirty="0" smtClean="0">
                <a:latin typeface="Roboto"/>
                <a:ea typeface="Roboto"/>
                <a:cs typeface="Roboto"/>
                <a:sym typeface="Roboto"/>
              </a:rPr>
              <a:t>Extractive Text Summarization [2]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/>
              <a:t>Methodology(Cont’d)</a:t>
            </a:r>
            <a:endParaRPr sz="2600" b="1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62000" y="833438"/>
            <a:ext cx="7620000" cy="34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21"/>
          <p:cNvSpPr txBox="1"/>
          <p:nvPr/>
        </p:nvSpPr>
        <p:spPr>
          <a:xfrm>
            <a:off x="98250" y="4667250"/>
            <a:ext cx="882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Figure : </a:t>
            </a:r>
            <a:r>
              <a:rPr lang="en-GB" dirty="0" smtClean="0">
                <a:latin typeface="Roboto"/>
                <a:ea typeface="Roboto"/>
                <a:cs typeface="Roboto"/>
                <a:sym typeface="Roboto"/>
              </a:rPr>
              <a:t>Abstractive Text Summarization[3]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/>
              <a:t>Methodology(Cont’d)</a:t>
            </a:r>
            <a:endParaRPr sz="2600" b="1"/>
          </a:p>
        </p:txBody>
      </p:sp>
      <p:sp>
        <p:nvSpPr>
          <p:cNvPr id="111" name="Google Shape;111;p20"/>
          <p:cNvSpPr txBox="1"/>
          <p:nvPr/>
        </p:nvSpPr>
        <p:spPr>
          <a:xfrm>
            <a:off x="277350" y="1078475"/>
            <a:ext cx="4003705" cy="188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2000" b="1" dirty="0">
                <a:latin typeface="Roboto"/>
                <a:ea typeface="Roboto"/>
                <a:cs typeface="Roboto"/>
                <a:sym typeface="Roboto"/>
              </a:rPr>
              <a:t>Extractive Summarization:</a:t>
            </a:r>
            <a:endParaRPr sz="20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➢"/>
            </a:pPr>
            <a:r>
              <a:rPr lang="en-GB" sz="2000" dirty="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GB" sz="1800" dirty="0">
                <a:latin typeface="Roboto"/>
                <a:ea typeface="Roboto"/>
                <a:cs typeface="Roboto"/>
                <a:sym typeface="Roboto"/>
              </a:rPr>
              <a:t>Term Frequency(TF) Algorithm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➢"/>
            </a:pPr>
            <a:r>
              <a:rPr lang="en-GB" sz="1800" dirty="0">
                <a:latin typeface="Roboto"/>
                <a:ea typeface="Roboto"/>
                <a:cs typeface="Roboto"/>
                <a:sym typeface="Roboto"/>
              </a:rPr>
              <a:t>  Text Rank Algorithm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4752400" y="1078475"/>
            <a:ext cx="3865127" cy="1211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latin typeface="Roboto"/>
                <a:ea typeface="Roboto"/>
                <a:cs typeface="Roboto"/>
                <a:sym typeface="Roboto"/>
              </a:rPr>
              <a:t>  Abstractive Summarization:</a:t>
            </a:r>
            <a:endParaRPr sz="20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➢"/>
            </a:pPr>
            <a:r>
              <a:rPr lang="en-GB" sz="1800" dirty="0">
                <a:latin typeface="Roboto"/>
                <a:ea typeface="Roboto"/>
                <a:cs typeface="Roboto"/>
                <a:sym typeface="Roboto"/>
              </a:rPr>
              <a:t>Using T5 Transformers model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/>
              <a:t>Methodology(Cont’d)</a:t>
            </a:r>
            <a:endParaRPr sz="2600" b="1"/>
          </a:p>
        </p:txBody>
      </p:sp>
      <p:sp>
        <p:nvSpPr>
          <p:cNvPr id="111" name="Google Shape;111;p20"/>
          <p:cNvSpPr txBox="1"/>
          <p:nvPr/>
        </p:nvSpPr>
        <p:spPr>
          <a:xfrm>
            <a:off x="0" y="2353094"/>
            <a:ext cx="9124486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1" dirty="0" smtClean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Term Frequency Algorithm</a:t>
            </a:r>
            <a:endParaRPr sz="4000" b="1" i="1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4541</Words>
  <Application>WPS Presentation</Application>
  <PresentationFormat>On-screen Show (16:9)</PresentationFormat>
  <Paragraphs>381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6" baseType="lpstr">
      <vt:lpstr>Arial</vt:lpstr>
      <vt:lpstr>SimSun</vt:lpstr>
      <vt:lpstr>Wingdings</vt:lpstr>
      <vt:lpstr>Arial</vt:lpstr>
      <vt:lpstr>Roboto</vt:lpstr>
      <vt:lpstr>Perpetua Titling MT</vt:lpstr>
      <vt:lpstr>Times New Roman</vt:lpstr>
      <vt:lpstr>Courier New</vt:lpstr>
      <vt:lpstr>Microsoft YaHei</vt:lpstr>
      <vt:lpstr>汉仪旗黑</vt:lpstr>
      <vt:lpstr>Arial Unicode MS</vt:lpstr>
      <vt:lpstr>宋体-简</vt:lpstr>
      <vt:lpstr>Material</vt:lpstr>
      <vt:lpstr>Short News Portal</vt:lpstr>
      <vt:lpstr>Contents of Presentation</vt:lpstr>
      <vt:lpstr>Introduction</vt:lpstr>
      <vt:lpstr>Objectives</vt:lpstr>
      <vt:lpstr>Methodology</vt:lpstr>
      <vt:lpstr>Methodology(Cont’d)</vt:lpstr>
      <vt:lpstr>Methodology(Cont’d)</vt:lpstr>
      <vt:lpstr>Methodology(Cont’d)</vt:lpstr>
      <vt:lpstr>Methodology(Cont’d)</vt:lpstr>
      <vt:lpstr>Methodology(Cont’d)</vt:lpstr>
      <vt:lpstr>Methodology(Cont’d)</vt:lpstr>
      <vt:lpstr>Methodology(Cont’d)</vt:lpstr>
      <vt:lpstr>Methodology(Cont’d)</vt:lpstr>
      <vt:lpstr>Methodology(Cont’d)</vt:lpstr>
      <vt:lpstr>Methodology(Cont’d)</vt:lpstr>
      <vt:lpstr>Methodology(Cont’d)</vt:lpstr>
      <vt:lpstr>Methodology(Cont’d)</vt:lpstr>
      <vt:lpstr>Methodology(Cont’d)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Implementation</vt:lpstr>
      <vt:lpstr>PowerPoint 演示文稿</vt:lpstr>
      <vt:lpstr>Implementation</vt:lpstr>
      <vt:lpstr>Future Scope for improvement</vt:lpstr>
      <vt:lpstr>Conclusion</vt:lpstr>
      <vt:lpstr>References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>ankansaha</cp:lastModifiedBy>
  <cp:revision>21</cp:revision>
  <dcterms:created xsi:type="dcterms:W3CDTF">2023-01-22T08:16:05Z</dcterms:created>
  <dcterms:modified xsi:type="dcterms:W3CDTF">2023-01-22T08:16:05Z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1033-4.6.0.7725</vt:lpwstr>
  </property>
</Properties>
</file>